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8" r:id="rId18"/>
    <p:sldId id="272" r:id="rId19"/>
    <p:sldId id="273" r:id="rId20"/>
    <p:sldId id="275" r:id="rId21"/>
    <p:sldId id="280" r:id="rId22"/>
    <p:sldId id="276" r:id="rId23"/>
    <p:sldId id="279" r:id="rId24"/>
    <p:sldId id="281" r:id="rId25"/>
    <p:sldId id="277" r:id="rId26"/>
    <p:sldId id="282" r:id="rId2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810" y="-36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FE9EA-65B0-48DF-8C1D-96E629565428}" type="datetimeFigureOut">
              <a:rPr lang="it-IT" smtClean="0"/>
              <a:pPr/>
              <a:t>05/11/2020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54907-CBBD-4F20-B74D-968F1150E36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FE9EA-65B0-48DF-8C1D-96E629565428}" type="datetimeFigureOut">
              <a:rPr lang="it-IT" smtClean="0"/>
              <a:pPr/>
              <a:t>05/11/2020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54907-CBBD-4F20-B74D-968F1150E36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FE9EA-65B0-48DF-8C1D-96E629565428}" type="datetimeFigureOut">
              <a:rPr lang="it-IT" smtClean="0"/>
              <a:pPr/>
              <a:t>05/11/2020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54907-CBBD-4F20-B74D-968F1150E36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FE9EA-65B0-48DF-8C1D-96E629565428}" type="datetimeFigureOut">
              <a:rPr lang="it-IT" smtClean="0"/>
              <a:pPr/>
              <a:t>05/11/2020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54907-CBBD-4F20-B74D-968F1150E36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FE9EA-65B0-48DF-8C1D-96E629565428}" type="datetimeFigureOut">
              <a:rPr lang="it-IT" smtClean="0"/>
              <a:pPr/>
              <a:t>05/11/2020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54907-CBBD-4F20-B74D-968F1150E36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FE9EA-65B0-48DF-8C1D-96E629565428}" type="datetimeFigureOut">
              <a:rPr lang="it-IT" smtClean="0"/>
              <a:pPr/>
              <a:t>05/11/2020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54907-CBBD-4F20-B74D-968F1150E36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FE9EA-65B0-48DF-8C1D-96E629565428}" type="datetimeFigureOut">
              <a:rPr lang="it-IT" smtClean="0"/>
              <a:pPr/>
              <a:t>05/11/2020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54907-CBBD-4F20-B74D-968F1150E36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FE9EA-65B0-48DF-8C1D-96E629565428}" type="datetimeFigureOut">
              <a:rPr lang="it-IT" smtClean="0"/>
              <a:pPr/>
              <a:t>05/11/2020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54907-CBBD-4F20-B74D-968F1150E36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FE9EA-65B0-48DF-8C1D-96E629565428}" type="datetimeFigureOut">
              <a:rPr lang="it-IT" smtClean="0"/>
              <a:pPr/>
              <a:t>05/11/2020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54907-CBBD-4F20-B74D-968F1150E36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FE9EA-65B0-48DF-8C1D-96E629565428}" type="datetimeFigureOut">
              <a:rPr lang="it-IT" smtClean="0"/>
              <a:pPr/>
              <a:t>05/11/2020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54907-CBBD-4F20-B74D-968F1150E36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FE9EA-65B0-48DF-8C1D-96E629565428}" type="datetimeFigureOut">
              <a:rPr lang="it-IT" smtClean="0"/>
              <a:pPr/>
              <a:t>05/11/2020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54907-CBBD-4F20-B74D-968F1150E36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FE9EA-65B0-48DF-8C1D-96E629565428}" type="datetimeFigureOut">
              <a:rPr lang="it-IT" smtClean="0"/>
              <a:pPr/>
              <a:t>05/11/2020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54907-CBBD-4F20-B74D-968F1150E363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b="292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it-IT" b="1" dirty="0" smtClean="0"/>
              <a:t>LA PACE PUNITIVA</a:t>
            </a:r>
            <a:endParaRPr lang="it-IT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071670" y="3857628"/>
            <a:ext cx="5272102" cy="1143008"/>
          </a:xfrm>
          <a:solidFill>
            <a:srgbClr val="FFFFFF">
              <a:alpha val="81961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it-IT" i="1" dirty="0" smtClean="0">
                <a:solidFill>
                  <a:schemeClr val="tx1"/>
                </a:solidFill>
              </a:rPr>
              <a:t>I trattati al termine della Grande guerra</a:t>
            </a:r>
            <a:endParaRPr lang="it-IT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l="2152" r="6051" b="820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Rettangolo 1"/>
          <p:cNvSpPr/>
          <p:nvPr/>
        </p:nvSpPr>
        <p:spPr>
          <a:xfrm>
            <a:off x="2357422" y="1928802"/>
            <a:ext cx="4572000" cy="31700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it-IT" sz="4000" dirty="0" err="1" smtClean="0"/>
              <a:t>MA…</a:t>
            </a:r>
            <a:r>
              <a:rPr lang="it-IT" sz="4000" dirty="0" smtClean="0"/>
              <a:t> </a:t>
            </a:r>
            <a:r>
              <a:rPr lang="it-IT" sz="4000" b="1" dirty="0" smtClean="0"/>
              <a:t>LA </a:t>
            </a:r>
            <a:r>
              <a:rPr lang="it-IT" sz="4000" b="1" dirty="0" smtClean="0">
                <a:solidFill>
                  <a:srgbClr val="FF0000"/>
                </a:solidFill>
              </a:rPr>
              <a:t>FRANCIA </a:t>
            </a:r>
            <a:r>
              <a:rPr lang="it-IT" sz="4000" b="1" dirty="0" smtClean="0"/>
              <a:t>PUNTAVA A INDEBOLIRE DEFINITIVAMENTE LA GERMANIA</a:t>
            </a:r>
            <a:endParaRPr lang="it-IT" sz="4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l="11466" r="22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Rettangolo 1"/>
          <p:cNvSpPr/>
          <p:nvPr/>
        </p:nvSpPr>
        <p:spPr>
          <a:xfrm>
            <a:off x="357158" y="500042"/>
            <a:ext cx="6500842" cy="440120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4000" dirty="0" smtClean="0"/>
              <a:t>La </a:t>
            </a:r>
            <a:r>
              <a:rPr lang="it-IT" sz="4000" b="1" dirty="0" smtClean="0">
                <a:solidFill>
                  <a:srgbClr val="FF0000"/>
                </a:solidFill>
              </a:rPr>
              <a:t>GRAN BRETAGNA </a:t>
            </a:r>
            <a:r>
              <a:rPr lang="it-IT" sz="4000" dirty="0" smtClean="0"/>
              <a:t>voleva evitare </a:t>
            </a:r>
            <a:r>
              <a:rPr lang="it-IT" sz="4000" dirty="0"/>
              <a:t>la rovina dei tedeschi, temendo la troppa potenza francese, ma voleva anche </a:t>
            </a:r>
            <a:r>
              <a:rPr lang="it-IT" sz="4000" b="1" dirty="0" smtClean="0">
                <a:solidFill>
                  <a:srgbClr val="FF0000"/>
                </a:solidFill>
              </a:rPr>
              <a:t>OTTENERE LE </a:t>
            </a:r>
            <a:r>
              <a:rPr lang="it-IT" sz="4000" b="1" u="sng" dirty="0" smtClean="0">
                <a:solidFill>
                  <a:schemeClr val="tx1"/>
                </a:solidFill>
              </a:rPr>
              <a:t>COLONIE</a:t>
            </a:r>
            <a:r>
              <a:rPr lang="it-IT" sz="4000" b="1" dirty="0" smtClean="0">
                <a:solidFill>
                  <a:srgbClr val="FF0000"/>
                </a:solidFill>
              </a:rPr>
              <a:t> DELL’IMPERO TEDESCO ED ELIMINARNE LA </a:t>
            </a:r>
            <a:r>
              <a:rPr lang="it-IT" sz="4000" b="1" u="sng" dirty="0" smtClean="0">
                <a:solidFill>
                  <a:schemeClr val="tx1"/>
                </a:solidFill>
              </a:rPr>
              <a:t>FLOTTA</a:t>
            </a:r>
            <a:endParaRPr lang="it-IT" sz="4000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r="111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Rettangolo 1"/>
          <p:cNvSpPr/>
          <p:nvPr/>
        </p:nvSpPr>
        <p:spPr>
          <a:xfrm>
            <a:off x="428596" y="2928934"/>
            <a:ext cx="6072214" cy="25545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4000" dirty="0" smtClean="0"/>
              <a:t>Prevale la </a:t>
            </a:r>
            <a:r>
              <a:rPr lang="it-IT" sz="4000" dirty="0"/>
              <a:t>linea </a:t>
            </a:r>
            <a:r>
              <a:rPr lang="it-IT" sz="4000" dirty="0" smtClean="0"/>
              <a:t>francese: si arriva </a:t>
            </a:r>
            <a:r>
              <a:rPr lang="it-IT" sz="4000" dirty="0"/>
              <a:t>così a una </a:t>
            </a:r>
            <a:r>
              <a:rPr lang="it-IT" sz="4000" b="1" dirty="0" smtClean="0">
                <a:solidFill>
                  <a:srgbClr val="FF0000"/>
                </a:solidFill>
              </a:rPr>
              <a:t>PACE ESTREMAMENTE PUNITIVA PER LA GERMANIA</a:t>
            </a:r>
            <a:endParaRPr lang="it-IT" sz="4000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 rot="21207149">
            <a:off x="225315" y="867123"/>
            <a:ext cx="30738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TRATTATO </a:t>
            </a:r>
            <a:r>
              <a:rPr lang="it-IT" sz="2800" b="1" dirty="0" err="1" smtClean="0"/>
              <a:t>DI</a:t>
            </a:r>
            <a:r>
              <a:rPr lang="it-IT" sz="2800" b="1" dirty="0" smtClean="0"/>
              <a:t> VERSAILLES</a:t>
            </a:r>
            <a:endParaRPr lang="it-IT" sz="2800" b="1" dirty="0"/>
          </a:p>
        </p:txBody>
      </p:sp>
      <p:sp>
        <p:nvSpPr>
          <p:cNvPr id="5" name="CasellaDiTesto 4"/>
          <p:cNvSpPr txBox="1"/>
          <p:nvPr/>
        </p:nvSpPr>
        <p:spPr>
          <a:xfrm rot="21365671">
            <a:off x="4514811" y="5819088"/>
            <a:ext cx="3073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GERMANIA</a:t>
            </a:r>
            <a:endParaRPr lang="it-IT" sz="28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l="5559" r="55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Rettangolo 1"/>
          <p:cNvSpPr/>
          <p:nvPr/>
        </p:nvSpPr>
        <p:spPr>
          <a:xfrm>
            <a:off x="1500166" y="500042"/>
            <a:ext cx="6072214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FF0000"/>
                </a:solidFill>
              </a:rPr>
              <a:t>TRATTATO </a:t>
            </a:r>
            <a:r>
              <a:rPr lang="it-IT" sz="4000" b="1" dirty="0" err="1" smtClean="0">
                <a:solidFill>
                  <a:srgbClr val="FF0000"/>
                </a:solidFill>
              </a:rPr>
              <a:t>DI</a:t>
            </a:r>
            <a:r>
              <a:rPr lang="it-IT" sz="4000" b="1" dirty="0" smtClean="0">
                <a:solidFill>
                  <a:srgbClr val="FF0000"/>
                </a:solidFill>
              </a:rPr>
              <a:t> VERSAILLES</a:t>
            </a:r>
            <a:endParaRPr lang="it-IT" sz="4000" b="1" dirty="0">
              <a:solidFill>
                <a:srgbClr val="FF000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85720" y="2071678"/>
            <a:ext cx="6072214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4000" b="1" dirty="0" smtClean="0">
                <a:solidFill>
                  <a:schemeClr val="tx1"/>
                </a:solidFill>
              </a:rPr>
              <a:t>UN DIKTAT</a:t>
            </a:r>
            <a:endParaRPr lang="it-IT" sz="4000" b="1" dirty="0">
              <a:solidFill>
                <a:schemeClr val="tx1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786050" y="3571876"/>
            <a:ext cx="6072214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4000" b="1" dirty="0" smtClean="0">
                <a:solidFill>
                  <a:schemeClr val="tx1"/>
                </a:solidFill>
              </a:rPr>
              <a:t>UMILIANTE</a:t>
            </a:r>
            <a:endParaRPr lang="it-IT" sz="4000" b="1" dirty="0">
              <a:solidFill>
                <a:schemeClr val="tx1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57158" y="5000636"/>
            <a:ext cx="6072214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4000" b="1" dirty="0" smtClean="0">
                <a:solidFill>
                  <a:schemeClr val="tx1"/>
                </a:solidFill>
              </a:rPr>
              <a:t>FONTE </a:t>
            </a:r>
            <a:r>
              <a:rPr lang="it-IT" sz="4000" b="1" dirty="0" err="1" smtClean="0">
                <a:solidFill>
                  <a:schemeClr val="tx1"/>
                </a:solidFill>
              </a:rPr>
              <a:t>DI</a:t>
            </a:r>
            <a:r>
              <a:rPr lang="it-IT" sz="4000" b="1" dirty="0" smtClean="0">
                <a:solidFill>
                  <a:schemeClr val="tx1"/>
                </a:solidFill>
              </a:rPr>
              <a:t> RISENTIMENTO</a:t>
            </a:r>
            <a:endParaRPr lang="it-IT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643042" y="3929066"/>
            <a:ext cx="6286544" cy="23083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3600" dirty="0" smtClean="0"/>
              <a:t>LA GERMANIA DOVETTE ACCETTARE </a:t>
            </a:r>
            <a:r>
              <a:rPr lang="it-IT" sz="3600" dirty="0" err="1" smtClean="0"/>
              <a:t>DI</a:t>
            </a:r>
            <a:r>
              <a:rPr lang="it-IT" sz="3600" dirty="0" smtClean="0"/>
              <a:t> ESSERE CONSIDERATA </a:t>
            </a:r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L’UNICA RESPONSABILE </a:t>
            </a:r>
            <a:r>
              <a:rPr lang="it-IT" sz="3600" dirty="0" smtClean="0"/>
              <a:t>DELLA GUERRA</a:t>
            </a:r>
            <a:endParaRPr lang="it-IT" sz="3600" dirty="0"/>
          </a:p>
        </p:txBody>
      </p:sp>
      <p:pic>
        <p:nvPicPr>
          <p:cNvPr id="28674" name="Picture 2" descr="https://mammabilingue.com/wp-content/uploads/2015/02/Colpa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142852"/>
            <a:ext cx="3643358" cy="36433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6" name="Picture 4" descr="Visualizza immagine di 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1857364"/>
            <a:ext cx="1714512" cy="10287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785786" y="278584"/>
            <a:ext cx="6715172" cy="6379413"/>
          </a:xfrm>
          <a:prstGeom prst="rect">
            <a:avLst/>
          </a:prstGeom>
          <a:noFill/>
        </p:spPr>
      </p:pic>
      <p:sp>
        <p:nvSpPr>
          <p:cNvPr id="2" name="Rettangolo 1"/>
          <p:cNvSpPr/>
          <p:nvPr/>
        </p:nvSpPr>
        <p:spPr>
          <a:xfrm>
            <a:off x="1285852" y="1142984"/>
            <a:ext cx="6643734" cy="19389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4000" dirty="0" smtClean="0"/>
              <a:t>LE RIPARAZIONI </a:t>
            </a:r>
            <a:r>
              <a:rPr lang="it-IT" sz="4000" dirty="0" err="1" smtClean="0"/>
              <a:t>DI</a:t>
            </a:r>
            <a:r>
              <a:rPr lang="it-IT" sz="4000" dirty="0" smtClean="0"/>
              <a:t> GUERRA VENGONO CALCOLATE IN </a:t>
            </a:r>
            <a:r>
              <a:rPr lang="it-IT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132 MILIARDI </a:t>
            </a:r>
            <a:r>
              <a:rPr lang="it-IT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</a:t>
            </a:r>
            <a:r>
              <a:rPr lang="it-IT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MARCHI ORO</a:t>
            </a:r>
            <a:endParaRPr lang="it-IT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15008" cy="3942848"/>
          </a:xfrm>
          <a:prstGeom prst="rect">
            <a:avLst/>
          </a:prstGeom>
          <a:noFill/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000100" y="1643050"/>
            <a:ext cx="7929586" cy="50783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CESSIONI TERRITORIALI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it-IT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it-IT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tutte </a:t>
            </a:r>
            <a:r>
              <a:rPr kumimoji="0" lang="it-IT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le </a:t>
            </a:r>
            <a:r>
              <a:rPr kumimoji="0" lang="it-IT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COLONIE</a:t>
            </a:r>
            <a:r>
              <a:rPr kumimoji="0" lang="it-IT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it-IT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spartite fra i </a:t>
            </a:r>
            <a:r>
              <a:rPr kumimoji="0" lang="it-IT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vincitori</a:t>
            </a:r>
            <a:endParaRPr lang="it-IT" sz="36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it-IT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l’</a:t>
            </a:r>
            <a:r>
              <a:rPr kumimoji="0" lang="it-IT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ALSAZIA-LORENA</a:t>
            </a:r>
            <a:r>
              <a:rPr lang="it-IT" sz="36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kumimoji="0" lang="it-IT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alla Francia)</a:t>
            </a:r>
            <a:endParaRPr lang="it-IT" sz="36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it-IT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alcuni </a:t>
            </a:r>
            <a:r>
              <a:rPr kumimoji="0" lang="it-IT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territori </a:t>
            </a:r>
            <a:r>
              <a:rPr kumimoji="0" lang="it-IT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 </a:t>
            </a:r>
            <a:r>
              <a:rPr kumimoji="0" lang="it-IT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Belgio e Danimarca</a:t>
            </a:r>
            <a:endParaRPr kumimoji="0" lang="it-IT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it-IT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diversi </a:t>
            </a:r>
            <a:r>
              <a:rPr kumimoji="0" lang="it-IT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territori alla Polonia </a:t>
            </a:r>
            <a:r>
              <a:rPr kumimoji="0" lang="it-IT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(compreso il “corridoio </a:t>
            </a:r>
            <a:r>
              <a:rPr kumimoji="0" lang="it-IT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polacco” o </a:t>
            </a:r>
            <a:r>
              <a:rPr kumimoji="0" lang="it-IT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“</a:t>
            </a:r>
            <a:r>
              <a:rPr kumimoji="0" lang="it-IT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CORRIDOIO </a:t>
            </a:r>
            <a:r>
              <a:rPr kumimoji="0" lang="it-IT" sz="3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</a:t>
            </a:r>
            <a:r>
              <a:rPr kumimoji="0" lang="it-IT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DANZICA</a:t>
            </a:r>
            <a:r>
              <a:rPr kumimoji="0" lang="it-IT" sz="36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”</a:t>
            </a:r>
            <a:r>
              <a:rPr kumimoji="0" lang="it-IT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it-IT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7"/>
            <a:ext cx="9144000" cy="6384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9144000" cy="6384175"/>
          </a:xfrm>
          <a:prstGeom prst="rect">
            <a:avLst/>
          </a:prstGeom>
          <a:noFill/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214290"/>
            <a:ext cx="9144000" cy="193899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L’</a:t>
            </a:r>
            <a:r>
              <a:rPr kumimoji="0" lang="it-IT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OCCUPAZIONE</a:t>
            </a:r>
            <a:r>
              <a:rPr kumimoji="0" lang="it-IT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temporanea, da parte della Francia</a:t>
            </a:r>
            <a:r>
              <a:rPr kumimoji="0" lang="it-IT" sz="4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it-IT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del bacino minerario della </a:t>
            </a:r>
            <a:r>
              <a:rPr kumimoji="0" lang="it-IT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SAAR</a:t>
            </a:r>
            <a:endParaRPr lang="it-IT" sz="4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0" y="6072206"/>
            <a:ext cx="914400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3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La </a:t>
            </a:r>
            <a:r>
              <a:rPr lang="it-IT" sz="36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SMILITARIZZAZIONE</a:t>
            </a:r>
            <a:r>
              <a:rPr lang="it-IT" sz="3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della </a:t>
            </a:r>
            <a:r>
              <a:rPr lang="it-IT" sz="36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RENANIA</a:t>
            </a:r>
            <a:r>
              <a:rPr lang="it-IT" sz="36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14480" y="285728"/>
            <a:ext cx="5429272" cy="19389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4000" dirty="0"/>
              <a:t>Riduzione </a:t>
            </a:r>
            <a:r>
              <a:rPr lang="it-IT" sz="4000" dirty="0" smtClean="0"/>
              <a:t>dell’</a:t>
            </a:r>
            <a:r>
              <a:rPr lang="it-IT" sz="4000" b="1" dirty="0" smtClean="0">
                <a:solidFill>
                  <a:srgbClr val="FF0000"/>
                </a:solidFill>
              </a:rPr>
              <a:t>ESERCITO</a:t>
            </a:r>
            <a:r>
              <a:rPr lang="it-IT" sz="4000" dirty="0" smtClean="0"/>
              <a:t> </a:t>
            </a:r>
            <a:r>
              <a:rPr lang="it-IT" sz="4000" dirty="0"/>
              <a:t>tedesco; la </a:t>
            </a:r>
            <a:r>
              <a:rPr lang="it-IT" sz="4000" b="1" dirty="0" smtClean="0">
                <a:solidFill>
                  <a:srgbClr val="FF0000"/>
                </a:solidFill>
              </a:rPr>
              <a:t>FLOTTA</a:t>
            </a:r>
            <a:r>
              <a:rPr lang="it-IT" sz="4000" dirty="0" smtClean="0"/>
              <a:t> </a:t>
            </a:r>
            <a:r>
              <a:rPr lang="it-IT" sz="4000" dirty="0"/>
              <a:t>viene smantellata</a:t>
            </a:r>
          </a:p>
        </p:txBody>
      </p:sp>
      <p:pic>
        <p:nvPicPr>
          <p:cNvPr id="614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500306"/>
            <a:ext cx="5143486" cy="3641588"/>
          </a:xfrm>
          <a:prstGeom prst="rect">
            <a:avLst/>
          </a:prstGeom>
          <a:noFill/>
        </p:spPr>
      </p:pic>
      <p:cxnSp>
        <p:nvCxnSpPr>
          <p:cNvPr id="5" name="Connettore 1 4"/>
          <p:cNvCxnSpPr/>
          <p:nvPr/>
        </p:nvCxnSpPr>
        <p:spPr>
          <a:xfrm>
            <a:off x="2643174" y="2643182"/>
            <a:ext cx="4286280" cy="321471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/>
          <p:cNvCxnSpPr/>
          <p:nvPr/>
        </p:nvCxnSpPr>
        <p:spPr>
          <a:xfrm rot="10800000" flipV="1">
            <a:off x="2786050" y="2643182"/>
            <a:ext cx="3929090" cy="321471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544" y="357166"/>
            <a:ext cx="9170544" cy="6308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ttangolo 1"/>
          <p:cNvSpPr/>
          <p:nvPr/>
        </p:nvSpPr>
        <p:spPr>
          <a:xfrm>
            <a:off x="1071538" y="1357298"/>
            <a:ext cx="7154779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it-IT" sz="4400" b="1" dirty="0" smtClean="0"/>
              <a:t>CONFERENZA </a:t>
            </a:r>
            <a:r>
              <a:rPr lang="it-IT" sz="4400" b="1" dirty="0" err="1" smtClean="0"/>
              <a:t>DI</a:t>
            </a:r>
            <a:r>
              <a:rPr lang="it-IT" sz="4400" b="1" dirty="0" smtClean="0"/>
              <a:t> PARIGI</a:t>
            </a:r>
            <a:r>
              <a:rPr lang="it-IT" sz="4400" dirty="0" smtClean="0"/>
              <a:t>  </a:t>
            </a:r>
            <a:r>
              <a:rPr lang="it-IT" sz="3600" dirty="0" smtClean="0"/>
              <a:t>(1919)</a:t>
            </a:r>
            <a:endParaRPr lang="it-IT" sz="3600" dirty="0"/>
          </a:p>
        </p:txBody>
      </p:sp>
      <p:sp>
        <p:nvSpPr>
          <p:cNvPr id="3" name="Rettangolo 2"/>
          <p:cNvSpPr/>
          <p:nvPr/>
        </p:nvSpPr>
        <p:spPr>
          <a:xfrm>
            <a:off x="2143108" y="3786190"/>
            <a:ext cx="5015155" cy="132343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it-IT" sz="4000" dirty="0" smtClean="0"/>
              <a:t>PARTECIPANO SOLO </a:t>
            </a:r>
          </a:p>
          <a:p>
            <a:pPr algn="ctr"/>
            <a:r>
              <a:rPr lang="it-IT" sz="4000" dirty="0" smtClean="0"/>
              <a:t>LE POTENZE VINCITRICI</a:t>
            </a:r>
            <a:endParaRPr lang="it-IT" sz="4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357290" y="428604"/>
            <a:ext cx="6429404" cy="132343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4000" dirty="0" smtClean="0"/>
              <a:t>TRATTATO </a:t>
            </a:r>
            <a:r>
              <a:rPr lang="it-IT" sz="4000" dirty="0" err="1" smtClean="0"/>
              <a:t>DI</a:t>
            </a:r>
            <a:r>
              <a:rPr lang="it-IT" sz="4000" dirty="0" smtClean="0"/>
              <a:t> </a:t>
            </a:r>
            <a:r>
              <a:rPr lang="it-IT" sz="4000" b="1" dirty="0" smtClean="0">
                <a:solidFill>
                  <a:srgbClr val="FF0000"/>
                </a:solidFill>
              </a:rPr>
              <a:t>SANT-GERMAIN</a:t>
            </a:r>
            <a:r>
              <a:rPr lang="it-IT" sz="4000" b="1" dirty="0" smtClean="0"/>
              <a:t> con AUSTRIA-UNGHERIA</a:t>
            </a:r>
            <a:endParaRPr lang="it-IT" sz="4000" dirty="0"/>
          </a:p>
        </p:txBody>
      </p:sp>
      <p:sp>
        <p:nvSpPr>
          <p:cNvPr id="3" name="Rettangolo 2"/>
          <p:cNvSpPr/>
          <p:nvPr/>
        </p:nvSpPr>
        <p:spPr>
          <a:xfrm>
            <a:off x="285720" y="2143116"/>
            <a:ext cx="8643998" cy="452431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3600" dirty="0" smtClean="0"/>
              <a:t>L’Impero Austro-Ungarico </a:t>
            </a:r>
            <a:r>
              <a:rPr lang="it-IT" sz="3600" b="1" dirty="0" smtClean="0">
                <a:solidFill>
                  <a:srgbClr val="FF0000"/>
                </a:solidFill>
              </a:rPr>
              <a:t>SI SFALDA</a:t>
            </a:r>
            <a:r>
              <a:rPr lang="it-IT" sz="3600" b="1" dirty="0" smtClean="0"/>
              <a:t>. </a:t>
            </a:r>
          </a:p>
          <a:p>
            <a:endParaRPr lang="it-IT" sz="3600" dirty="0" smtClean="0"/>
          </a:p>
          <a:p>
            <a:r>
              <a:rPr lang="it-IT" sz="3600" dirty="0" smtClean="0"/>
              <a:t>N</a:t>
            </a:r>
            <a:r>
              <a:rPr lang="it-IT" sz="3600" dirty="0" smtClean="0"/>
              <a:t>uovi </a:t>
            </a:r>
            <a:r>
              <a:rPr lang="it-IT" sz="3600" dirty="0"/>
              <a:t>Stati </a:t>
            </a:r>
            <a:r>
              <a:rPr lang="it-IT" sz="3600" dirty="0" smtClean="0"/>
              <a:t>europei indipendenti: </a:t>
            </a:r>
            <a:r>
              <a:rPr lang="it-IT" sz="3600" dirty="0"/>
              <a:t>la </a:t>
            </a:r>
            <a:r>
              <a:rPr lang="it-IT" sz="3600" b="1" dirty="0" smtClean="0"/>
              <a:t>CECOSLOVACCHIA</a:t>
            </a:r>
            <a:r>
              <a:rPr lang="it-IT" sz="3600" dirty="0" smtClean="0"/>
              <a:t>, LA </a:t>
            </a:r>
            <a:r>
              <a:rPr lang="it-IT" sz="3600" b="1" dirty="0" smtClean="0"/>
              <a:t>JUGOSLAVIA</a:t>
            </a:r>
            <a:r>
              <a:rPr lang="it-IT" sz="3600" dirty="0" smtClean="0"/>
              <a:t>, LA </a:t>
            </a:r>
            <a:r>
              <a:rPr lang="it-IT" sz="3600" b="1" dirty="0" smtClean="0"/>
              <a:t>LITUANIA</a:t>
            </a:r>
            <a:r>
              <a:rPr lang="it-IT" sz="3600" dirty="0" smtClean="0"/>
              <a:t>, LA </a:t>
            </a:r>
            <a:r>
              <a:rPr lang="it-IT" sz="3600" b="1" dirty="0" smtClean="0"/>
              <a:t>LETTONIA</a:t>
            </a:r>
            <a:r>
              <a:rPr lang="it-IT" sz="3600" dirty="0" smtClean="0"/>
              <a:t> E </a:t>
            </a:r>
            <a:r>
              <a:rPr lang="it-IT" sz="3600" b="1" dirty="0" smtClean="0"/>
              <a:t>L’ESTONIA</a:t>
            </a:r>
            <a:r>
              <a:rPr lang="it-IT" sz="3600" dirty="0" smtClean="0"/>
              <a:t>. </a:t>
            </a:r>
          </a:p>
          <a:p>
            <a:endParaRPr lang="it-IT" sz="3600" dirty="0" smtClean="0"/>
          </a:p>
          <a:p>
            <a:pPr algn="r"/>
            <a:r>
              <a:rPr lang="it-IT" sz="3600" dirty="0" smtClean="0"/>
              <a:t>La </a:t>
            </a:r>
            <a:r>
              <a:rPr lang="it-IT" sz="3600" b="1" dirty="0"/>
              <a:t>Palestina</a:t>
            </a:r>
            <a:r>
              <a:rPr lang="it-IT" sz="3600" dirty="0"/>
              <a:t> e </a:t>
            </a:r>
            <a:r>
              <a:rPr lang="it-IT" sz="3600" b="1" dirty="0"/>
              <a:t>l’Iraq</a:t>
            </a:r>
            <a:r>
              <a:rPr lang="it-IT" sz="3600" dirty="0"/>
              <a:t> furono affidati agli inglesi, mentre la Siria alla Francia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480"/>
            <a:ext cx="9144000" cy="5654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l="6250" r="486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Rettangolo 1"/>
          <p:cNvSpPr/>
          <p:nvPr/>
        </p:nvSpPr>
        <p:spPr>
          <a:xfrm>
            <a:off x="357158" y="785794"/>
            <a:ext cx="8358246" cy="517064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4000" dirty="0" smtClean="0"/>
              <a:t>L’</a:t>
            </a:r>
            <a:r>
              <a:rPr lang="it-IT" sz="4000" b="1" dirty="0" smtClean="0">
                <a:solidFill>
                  <a:srgbClr val="FF0000"/>
                </a:solidFill>
              </a:rPr>
              <a:t>ITALIA</a:t>
            </a:r>
            <a:r>
              <a:rPr lang="it-IT" sz="4000" dirty="0" smtClean="0"/>
              <a:t> RICEVETTE DALL’AUSTRIA IL </a:t>
            </a:r>
            <a:r>
              <a:rPr lang="it-IT" sz="4000" b="1" dirty="0" smtClean="0"/>
              <a:t>TRENTINO</a:t>
            </a:r>
            <a:r>
              <a:rPr lang="it-IT" sz="4000" dirty="0" smtClean="0"/>
              <a:t>, L’</a:t>
            </a:r>
            <a:r>
              <a:rPr lang="it-IT" sz="4000" b="1" dirty="0" smtClean="0"/>
              <a:t>ALTO ADIGE</a:t>
            </a:r>
            <a:r>
              <a:rPr lang="it-IT" sz="4000" dirty="0" smtClean="0"/>
              <a:t>, </a:t>
            </a:r>
            <a:r>
              <a:rPr lang="it-IT" sz="4000" b="1" dirty="0" smtClean="0"/>
              <a:t>VENEZIA GIULIA</a:t>
            </a:r>
            <a:r>
              <a:rPr lang="it-IT" sz="4000" dirty="0" smtClean="0"/>
              <a:t> E </a:t>
            </a:r>
            <a:r>
              <a:rPr lang="it-IT" sz="4000" b="1" dirty="0" smtClean="0"/>
              <a:t>TRIESTE</a:t>
            </a:r>
            <a:endParaRPr lang="it-IT" b="1" dirty="0" smtClean="0"/>
          </a:p>
          <a:p>
            <a:endParaRPr lang="it-IT" dirty="0" smtClean="0"/>
          </a:p>
          <a:p>
            <a:r>
              <a:rPr lang="it-IT" sz="3200" b="1" dirty="0" smtClean="0"/>
              <a:t>Orlando</a:t>
            </a:r>
            <a:r>
              <a:rPr lang="it-IT" sz="3200" dirty="0" smtClean="0"/>
              <a:t> </a:t>
            </a:r>
            <a:r>
              <a:rPr lang="it-IT" sz="3200" dirty="0"/>
              <a:t>avrebbe voluto </a:t>
            </a:r>
            <a:r>
              <a:rPr lang="it-IT" sz="3200" dirty="0" smtClean="0"/>
              <a:t>tutti i territori promessi </a:t>
            </a:r>
            <a:r>
              <a:rPr lang="it-IT" sz="3200" dirty="0" smtClean="0"/>
              <a:t>nel </a:t>
            </a:r>
            <a:r>
              <a:rPr lang="it-IT" sz="3200" dirty="0" smtClean="0"/>
              <a:t>Patto </a:t>
            </a:r>
            <a:r>
              <a:rPr lang="it-IT" sz="3200" dirty="0"/>
              <a:t>di Londra. </a:t>
            </a:r>
            <a:endParaRPr lang="it-IT" sz="3200" dirty="0" smtClean="0"/>
          </a:p>
          <a:p>
            <a:r>
              <a:rPr lang="it-IT" sz="3200" dirty="0" smtClean="0"/>
              <a:t>Le </a:t>
            </a:r>
            <a:r>
              <a:rPr lang="it-IT" sz="3200" dirty="0"/>
              <a:t>altre </a:t>
            </a:r>
            <a:r>
              <a:rPr lang="it-IT" sz="3200" dirty="0" smtClean="0"/>
              <a:t>si opposero in nome del </a:t>
            </a:r>
            <a:r>
              <a:rPr lang="it-IT" sz="3200" dirty="0"/>
              <a:t>principio di </a:t>
            </a:r>
            <a:r>
              <a:rPr lang="it-IT" sz="3200" dirty="0" smtClean="0"/>
              <a:t>autodeterminazione: Orlando </a:t>
            </a:r>
            <a:r>
              <a:rPr lang="it-IT" sz="3200" i="1" dirty="0"/>
              <a:t>abbandonò per protesta</a:t>
            </a:r>
            <a:r>
              <a:rPr lang="it-IT" sz="3200" dirty="0"/>
              <a:t> le trattative, senza ottenere alcun risultato</a:t>
            </a:r>
            <a:r>
              <a:rPr lang="it-IT" dirty="0"/>
              <a:t>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785794"/>
            <a:ext cx="7715302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9144000" cy="6208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428596" y="1571612"/>
            <a:ext cx="6500858" cy="353943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 </a:t>
            </a:r>
            <a:r>
              <a:rPr kumimoji="0" lang="it-IT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SOCIETA’ DELLE NAZIONI </a:t>
            </a:r>
            <a:r>
              <a:rPr kumimoji="0" lang="it-IT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NASCE NEL 1919.</a:t>
            </a:r>
            <a:endParaRPr kumimoji="0" lang="it-IT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Gli Stati membri si impegnano </a:t>
            </a:r>
            <a:r>
              <a:rPr kumimoji="0" lang="it-IT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</a:t>
            </a:r>
            <a:r>
              <a:rPr kumimoji="0" lang="it-IT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non stipulare accordi segreti, a procedere al disarmo e ad avviare le numerose colonie all’indipendenza</a:t>
            </a:r>
            <a:r>
              <a:rPr kumimoji="0" lang="it-IT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it-IT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3571876"/>
            <a:ext cx="3060019" cy="29121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71472" y="1000108"/>
            <a:ext cx="8215338" cy="39703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36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DEBOLEZZA DELLA SDN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it-IT" sz="36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it-IT" sz="3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Il parlamento </a:t>
            </a:r>
            <a:r>
              <a:rPr lang="it-IT" sz="3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AMERICANO</a:t>
            </a:r>
            <a:r>
              <a:rPr lang="it-IT" sz="3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it-IT" sz="3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per il prevalere delle correnti isolazioniste in USA, decise di non occuparsi più delle vicende </a:t>
            </a:r>
            <a:r>
              <a:rPr lang="it-IT" sz="3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europee escludendosi dalla </a:t>
            </a:r>
            <a:r>
              <a:rPr lang="it-IT" sz="36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SdN</a:t>
            </a:r>
            <a:r>
              <a:rPr lang="it-IT" sz="3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it-IT" sz="3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it-IT" sz="3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lang="it-IT" sz="3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ssenze di </a:t>
            </a:r>
            <a:r>
              <a:rPr lang="it-IT" sz="3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RUSSIA</a:t>
            </a:r>
            <a:r>
              <a:rPr lang="it-IT" sz="3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e </a:t>
            </a:r>
            <a:r>
              <a:rPr lang="it-IT" sz="3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GERMANIA</a:t>
            </a:r>
            <a:endParaRPr lang="it-IT" sz="36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1643042" y="571480"/>
            <a:ext cx="5929354" cy="5222183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285720" y="4143380"/>
            <a:ext cx="3714776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600" dirty="0" smtClean="0"/>
              <a:t>GRAN BRETAGNA</a:t>
            </a:r>
          </a:p>
          <a:p>
            <a:pPr algn="ctr"/>
            <a:r>
              <a:rPr lang="it-IT" sz="3600" dirty="0" smtClean="0"/>
              <a:t>LLOYD GEORGE</a:t>
            </a:r>
            <a:endParaRPr lang="it-IT" sz="36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786050" y="642918"/>
            <a:ext cx="2205054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600" dirty="0" smtClean="0"/>
              <a:t>ITALIA</a:t>
            </a:r>
          </a:p>
          <a:p>
            <a:pPr algn="ctr"/>
            <a:r>
              <a:rPr lang="it-IT" sz="3600" dirty="0" smtClean="0"/>
              <a:t>ORLANDO</a:t>
            </a:r>
            <a:endParaRPr lang="it-IT" sz="36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714876" y="5000636"/>
            <a:ext cx="330519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600" dirty="0" smtClean="0"/>
              <a:t>FRANCIA</a:t>
            </a:r>
          </a:p>
          <a:p>
            <a:pPr algn="ctr"/>
            <a:r>
              <a:rPr lang="it-IT" sz="3600" dirty="0" smtClean="0"/>
              <a:t>CLEMENCEAU</a:t>
            </a:r>
            <a:endParaRPr lang="it-IT" sz="36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786578" y="428604"/>
            <a:ext cx="178595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600" dirty="0" smtClean="0"/>
              <a:t>U.S.A.</a:t>
            </a:r>
          </a:p>
          <a:p>
            <a:pPr algn="ctr"/>
            <a:r>
              <a:rPr lang="it-IT" sz="3600" dirty="0" smtClean="0"/>
              <a:t>WILSON</a:t>
            </a:r>
            <a:endParaRPr lang="it-IT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214282" y="214290"/>
            <a:ext cx="8717625" cy="6500858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6786578" y="428604"/>
            <a:ext cx="178595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600" dirty="0" smtClean="0"/>
              <a:t>WILSON</a:t>
            </a:r>
            <a:endParaRPr lang="it-IT" sz="36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71472" y="3429000"/>
            <a:ext cx="35719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5400" dirty="0" smtClean="0"/>
              <a:t>“14 PUNTI”</a:t>
            </a:r>
            <a:endParaRPr lang="it-IT" sz="5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l="6253" r="481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Rettangolo 1"/>
          <p:cNvSpPr/>
          <p:nvPr/>
        </p:nvSpPr>
        <p:spPr>
          <a:xfrm>
            <a:off x="285720" y="2500306"/>
            <a:ext cx="8715436" cy="3170099"/>
          </a:xfrm>
          <a:prstGeom prst="rect">
            <a:avLst/>
          </a:prstGeom>
          <a:solidFill>
            <a:srgbClr val="FFFFFF">
              <a:alpha val="87059"/>
            </a:srgb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FF0000"/>
                </a:solidFill>
              </a:rPr>
              <a:t>PRINCIPIO </a:t>
            </a:r>
            <a:r>
              <a:rPr lang="it-IT" sz="4000" b="1" dirty="0" err="1" smtClean="0">
                <a:solidFill>
                  <a:srgbClr val="FF0000"/>
                </a:solidFill>
              </a:rPr>
              <a:t>DI</a:t>
            </a:r>
            <a:r>
              <a:rPr lang="it-IT" sz="40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it-IT" sz="4000" b="1" dirty="0" smtClean="0">
                <a:solidFill>
                  <a:srgbClr val="FF0000"/>
                </a:solidFill>
              </a:rPr>
              <a:t>AUTODETERMINAZIONE DELLE NAZIONI </a:t>
            </a:r>
          </a:p>
          <a:p>
            <a:r>
              <a:rPr lang="it-IT" sz="4000" dirty="0" smtClean="0"/>
              <a:t>(diritto di ciascun popolo di disporre di se stesso e di scegliersi la propria forma di governo)</a:t>
            </a:r>
            <a:endParaRPr lang="it-IT" sz="4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5905500" cy="3686176"/>
          </a:xfrm>
          <a:prstGeom prst="rect">
            <a:avLst/>
          </a:prstGeom>
          <a:noFill/>
        </p:spPr>
      </p:pic>
      <p:sp>
        <p:nvSpPr>
          <p:cNvPr id="2" name="Rettangolo 1"/>
          <p:cNvSpPr/>
          <p:nvPr/>
        </p:nvSpPr>
        <p:spPr>
          <a:xfrm>
            <a:off x="1857356" y="2928934"/>
            <a:ext cx="7000924" cy="34778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4400" b="1" dirty="0" smtClean="0">
                <a:solidFill>
                  <a:srgbClr val="FF0000"/>
                </a:solidFill>
              </a:rPr>
              <a:t>LIBERTÀ</a:t>
            </a:r>
            <a:r>
              <a:rPr lang="it-IT" sz="4400" dirty="0" smtClean="0"/>
              <a:t> ASSOLUTA </a:t>
            </a:r>
            <a:r>
              <a:rPr lang="it-IT" sz="4400" dirty="0" err="1" smtClean="0"/>
              <a:t>DI</a:t>
            </a:r>
            <a:r>
              <a:rPr lang="it-IT" sz="4400" dirty="0" smtClean="0"/>
              <a:t> </a:t>
            </a:r>
            <a:r>
              <a:rPr lang="it-IT" sz="4400" b="1" dirty="0" smtClean="0">
                <a:solidFill>
                  <a:srgbClr val="FF0000"/>
                </a:solidFill>
              </a:rPr>
              <a:t>NAVIGAZIONE</a:t>
            </a:r>
            <a:r>
              <a:rPr lang="it-IT" sz="4400" dirty="0" smtClean="0"/>
              <a:t> NEI MARI ED </a:t>
            </a:r>
            <a:r>
              <a:rPr lang="it-IT" sz="4400" b="1" dirty="0" smtClean="0">
                <a:solidFill>
                  <a:srgbClr val="FF0000"/>
                </a:solidFill>
              </a:rPr>
              <a:t>ELIMINAZIONE</a:t>
            </a:r>
            <a:r>
              <a:rPr lang="it-IT" sz="4400" dirty="0" smtClean="0"/>
              <a:t> </a:t>
            </a:r>
            <a:r>
              <a:rPr lang="it-IT" sz="4400" dirty="0" err="1" smtClean="0"/>
              <a:t>DI</a:t>
            </a:r>
            <a:r>
              <a:rPr lang="it-IT" sz="4400" dirty="0" smtClean="0"/>
              <a:t> OGNI </a:t>
            </a:r>
            <a:r>
              <a:rPr lang="it-IT" sz="4400" b="1" dirty="0" smtClean="0">
                <a:solidFill>
                  <a:srgbClr val="FF0000"/>
                </a:solidFill>
              </a:rPr>
              <a:t>BARRIERA</a:t>
            </a:r>
            <a:r>
              <a:rPr lang="it-IT" sz="4400" b="1" dirty="0" smtClean="0"/>
              <a:t> </a:t>
            </a:r>
            <a:r>
              <a:rPr lang="it-IT" sz="4400" b="1" dirty="0" smtClean="0">
                <a:solidFill>
                  <a:srgbClr val="FF0000"/>
                </a:solidFill>
              </a:rPr>
              <a:t>ECONOMICA</a:t>
            </a:r>
            <a:r>
              <a:rPr lang="it-IT" sz="4400" b="1" dirty="0" smtClean="0"/>
              <a:t> </a:t>
            </a:r>
            <a:r>
              <a:rPr lang="it-IT" sz="4400" dirty="0" smtClean="0"/>
              <a:t>TRA GLI STATI</a:t>
            </a:r>
            <a:endParaRPr lang="it-IT" sz="4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Rettangolo 1"/>
          <p:cNvSpPr/>
          <p:nvPr/>
        </p:nvSpPr>
        <p:spPr>
          <a:xfrm>
            <a:off x="928662" y="1785926"/>
            <a:ext cx="7000924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4400" b="1" dirty="0" smtClean="0">
                <a:solidFill>
                  <a:srgbClr val="FF0000"/>
                </a:solidFill>
              </a:rPr>
              <a:t>DEMOCRAZIA, PACIFISMO</a:t>
            </a:r>
            <a:endParaRPr lang="it-IT" sz="4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85720" y="357166"/>
            <a:ext cx="8572560" cy="6001643"/>
          </a:xfrm>
          <a:prstGeom prst="rect">
            <a:avLst/>
          </a:prstGeom>
          <a:ln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it-IT" sz="2400" dirty="0"/>
              <a:t>“Noi siamo entrati in questa guerra a causa delle violazioni del diritto che ci riguardano direttamente e rendono impossibile la vita del nostro popolo a meno che non siano riparate e il mondo sia assicurato per sempre che non si ripeteranno. Perciò, in questa guerra, non domandiamo nulla per noi, </a:t>
            </a:r>
            <a:r>
              <a:rPr lang="it-IT" sz="2400" u="sng" dirty="0"/>
              <a:t>ma il mondo deve esser reso adatto a viverci</a:t>
            </a:r>
            <a:r>
              <a:rPr lang="it-IT" sz="2400" dirty="0"/>
              <a:t>; e in particolare deve essere </a:t>
            </a:r>
            <a:r>
              <a:rPr lang="it-IT" sz="2400" u="sng" dirty="0"/>
              <a:t>reso sicuro per ogni nazione pacifica</a:t>
            </a:r>
            <a:r>
              <a:rPr lang="it-IT" sz="2400" dirty="0"/>
              <a:t> che, come la nostra, desidera vivere la propria vita, stabilire liberamente le sue istituzioni, essere assicurata della giustizia e della correttezza da parte degli altri popoli del mondo, come pure essere </a:t>
            </a:r>
            <a:r>
              <a:rPr lang="it-IT" sz="2400" u="sng" dirty="0"/>
              <a:t>assicurata contro la forza e le aggressioni egoistiche</a:t>
            </a:r>
            <a:r>
              <a:rPr lang="it-IT" sz="2400" dirty="0"/>
              <a:t>. Tutti i popoli del mondo in realtà hanno lo stesso nostro interesse, e per conto nostro vediamo molto chiaramente che, a meno che non sia fatta giustizia agli altri, non sarà fatta a noi. </a:t>
            </a:r>
            <a:r>
              <a:rPr lang="it-IT" sz="2400" u="sng" dirty="0"/>
              <a:t>Perciò il programma della pace del mondo è il nostro stesso programma</a:t>
            </a:r>
            <a:r>
              <a:rPr lang="it-IT" sz="2400" dirty="0"/>
              <a:t>; e questo programma, il solo possibile, secondo noi, è il seguente: [</a:t>
            </a:r>
            <a:r>
              <a:rPr lang="it-IT" sz="2400" i="1" dirty="0"/>
              <a:t>seguono i 14 punti</a:t>
            </a:r>
            <a:r>
              <a:rPr lang="it-IT" sz="2400" dirty="0"/>
              <a:t>]”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71472" y="500042"/>
            <a:ext cx="6215090" cy="37856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4000" dirty="0" smtClean="0"/>
              <a:t>“Costituzione </a:t>
            </a:r>
            <a:r>
              <a:rPr lang="it-IT" sz="4000" b="1" dirty="0"/>
              <a:t>di una </a:t>
            </a:r>
            <a:r>
              <a:rPr lang="it-IT" sz="4000" b="1" dirty="0" smtClean="0">
                <a:solidFill>
                  <a:srgbClr val="FF0000"/>
                </a:solidFill>
              </a:rPr>
              <a:t>SOCIETÀ GENERALE DELLE NAZIONI</a:t>
            </a:r>
            <a:r>
              <a:rPr lang="it-IT" sz="4000" dirty="0" smtClean="0">
                <a:solidFill>
                  <a:srgbClr val="FF0000"/>
                </a:solidFill>
              </a:rPr>
              <a:t> </a:t>
            </a:r>
            <a:r>
              <a:rPr lang="it-IT" sz="4000" dirty="0" smtClean="0"/>
              <a:t>in </a:t>
            </a:r>
            <a:r>
              <a:rPr lang="it-IT" sz="4000" dirty="0"/>
              <a:t>grado di fornire garanzie di indipendenza politica e territoriale ai grandi come ai piccoli Stati”</a:t>
            </a:r>
          </a:p>
        </p:txBody>
      </p:sp>
      <p:pic>
        <p:nvPicPr>
          <p:cNvPr id="20482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3571876"/>
            <a:ext cx="3060019" cy="29121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611</Words>
  <Application>Microsoft Office PowerPoint</Application>
  <PresentationFormat>Presentazione su schermo (4:3)</PresentationFormat>
  <Paragraphs>57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27" baseType="lpstr">
      <vt:lpstr>Tema di Office</vt:lpstr>
      <vt:lpstr>LA PACE PUNITIVA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PACE PUNITIVA</dc:title>
  <dc:creator>simone.dell@libero.it</dc:creator>
  <cp:lastModifiedBy>simone.dell@libero.it</cp:lastModifiedBy>
  <cp:revision>16</cp:revision>
  <dcterms:created xsi:type="dcterms:W3CDTF">2020-11-04T14:43:10Z</dcterms:created>
  <dcterms:modified xsi:type="dcterms:W3CDTF">2020-11-05T09:54:26Z</dcterms:modified>
</cp:coreProperties>
</file>